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507" r:id="rId60"/>
    <p:sldId id="508" r:id="rId61"/>
    <p:sldId id="494" r:id="rId62"/>
    <p:sldId id="501" r:id="rId63"/>
    <p:sldId id="498" r:id="rId64"/>
    <p:sldId id="542" r:id="rId65"/>
    <p:sldId id="303" r:id="rId66"/>
    <p:sldId id="304" r:id="rId67"/>
    <p:sldId id="474" r:id="rId68"/>
    <p:sldId id="305" r:id="rId69"/>
    <p:sldId id="650" r:id="rId70"/>
    <p:sldId id="307" r:id="rId71"/>
    <p:sldId id="308" r:id="rId72"/>
    <p:sldId id="309" r:id="rId73"/>
    <p:sldId id="310" r:id="rId74"/>
    <p:sldId id="311" r:id="rId75"/>
    <p:sldId id="443" r:id="rId76"/>
    <p:sldId id="312" r:id="rId77"/>
    <p:sldId id="513" r:id="rId78"/>
    <p:sldId id="554" r:id="rId79"/>
    <p:sldId id="313" r:id="rId80"/>
    <p:sldId id="314" r:id="rId81"/>
    <p:sldId id="633" r:id="rId82"/>
    <p:sldId id="516" r:id="rId83"/>
    <p:sldId id="315" r:id="rId84"/>
    <p:sldId id="476" r:id="rId85"/>
    <p:sldId id="582" r:id="rId86"/>
    <p:sldId id="583" r:id="rId87"/>
    <p:sldId id="577" r:id="rId88"/>
    <p:sldId id="318" r:id="rId89"/>
    <p:sldId id="514" r:id="rId90"/>
    <p:sldId id="592" r:id="rId91"/>
    <p:sldId id="319" r:id="rId92"/>
    <p:sldId id="316" r:id="rId93"/>
    <p:sldId id="317" r:id="rId94"/>
    <p:sldId id="444" r:id="rId95"/>
    <p:sldId id="320" r:id="rId96"/>
    <p:sldId id="321" r:id="rId97"/>
    <p:sldId id="499" r:id="rId98"/>
    <p:sldId id="585" r:id="rId99"/>
    <p:sldId id="586" r:id="rId100"/>
    <p:sldId id="623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597" r:id="rId163"/>
    <p:sldId id="598" r:id="rId164"/>
    <p:sldId id="599" r:id="rId165"/>
    <p:sldId id="600" r:id="rId166"/>
    <p:sldId id="601" r:id="rId167"/>
    <p:sldId id="602" r:id="rId168"/>
    <p:sldId id="603" r:id="rId169"/>
    <p:sldId id="651" r:id="rId170"/>
    <p:sldId id="604" r:id="rId171"/>
    <p:sldId id="605" r:id="rId172"/>
    <p:sldId id="606" r:id="rId173"/>
    <p:sldId id="607" r:id="rId174"/>
    <p:sldId id="608" r:id="rId175"/>
    <p:sldId id="609" r:id="rId176"/>
    <p:sldId id="387" r:id="rId177"/>
    <p:sldId id="388" r:id="rId178"/>
    <p:sldId id="389" r:id="rId179"/>
    <p:sldId id="590" r:id="rId180"/>
    <p:sldId id="465" r:id="rId181"/>
    <p:sldId id="392" r:id="rId182"/>
    <p:sldId id="591" r:id="rId183"/>
    <p:sldId id="394" r:id="rId184"/>
    <p:sldId id="395" r:id="rId185"/>
    <p:sldId id="396" r:id="rId186"/>
    <p:sldId id="397" r:id="rId187"/>
    <p:sldId id="398" r:id="rId188"/>
    <p:sldId id="478" r:id="rId189"/>
    <p:sldId id="402" r:id="rId190"/>
    <p:sldId id="466" r:id="rId191"/>
    <p:sldId id="403" r:id="rId192"/>
    <p:sldId id="404" r:id="rId193"/>
    <p:sldId id="405" r:id="rId194"/>
    <p:sldId id="408" r:id="rId195"/>
    <p:sldId id="409" r:id="rId196"/>
    <p:sldId id="410" r:id="rId197"/>
    <p:sldId id="411" r:id="rId198"/>
    <p:sldId id="413" r:id="rId199"/>
    <p:sldId id="415" r:id="rId200"/>
    <p:sldId id="416" r:id="rId201"/>
    <p:sldId id="417" r:id="rId202"/>
    <p:sldId id="418" r:id="rId203"/>
    <p:sldId id="419" r:id="rId204"/>
    <p:sldId id="420" r:id="rId205"/>
    <p:sldId id="421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Einführung in (Embedded) C" id="{E3FB269C-5748-45B4-A064-085A4F3038A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5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82624" autoAdjust="0"/>
  </p:normalViewPr>
  <p:slideViewPr>
    <p:cSldViewPr>
      <p:cViewPr>
        <p:scale>
          <a:sx n="125" d="100"/>
          <a:sy n="125" d="100"/>
        </p:scale>
        <p:origin x="996" y="-9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Compile Time</a:t>
          </a:r>
          <a:endParaRPr lang="en-US" sz="1400" kern="1200"/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1x je </a:t>
          </a:r>
          <a:r>
            <a:rPr lang="de-DE" sz="1400" kern="1200" smtClean="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Link Time</a:t>
          </a:r>
          <a:endParaRPr lang="en-US" sz="1400" kern="1200"/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</a:t>
          </a:r>
          <a:r>
            <a:rPr lang="de-DE" sz="1400" kern="1200" smtClean="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smtClean="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Load Time</a:t>
          </a:r>
          <a:endParaRPr lang="en-US" sz="1400" kern="1200"/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</a:t>
          </a:r>
          <a:r>
            <a:rPr lang="de-DE" sz="1400" kern="1200" smtClean="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65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73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94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162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06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175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191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37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96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2018-08-23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1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dirty="0" smtClean="0"/>
              <a:t>kann innerhalb eines Konstruktors an einen anderen Konstruktor delegieren (bspw. Default-Werte übergeben)</a:t>
            </a:r>
          </a:p>
          <a:p>
            <a:pPr marL="520700" indent="-342900"/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noProof="0" dirty="0" smtClean="0"/>
              <a:t>Vor C++11: kann/muss Basisklassen 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noProof="0" dirty="0" smtClean="0"/>
              <a:t>Seit C++11: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  <a:endParaRPr lang="de-DE" sz="2000" smtClean="0"/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256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257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HiWi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C-</a:t>
            </a:r>
            <a:r>
              <a:rPr lang="de-DE" b="1" noProof="0" dirty="0" err="1" smtClean="0"/>
              <a:t>Standardbiblitothek</a:t>
            </a:r>
            <a:r>
              <a:rPr lang="de-DE" b="1" noProof="0" dirty="0" smtClean="0"/>
              <a:t> 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125) gibt es weitere Möglichkeiten, Ganzzahlliterale anzugeben</a:t>
            </a:r>
          </a:p>
          <a:p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r>
              <a:rPr lang="de-DE" smtClean="0"/>
              <a:t>N.B. Seit C++11 kann man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de-DE"/>
          </a:p>
          <a:p>
            <a:pPr lvl="1"/>
            <a:endParaRPr lang="en-US" b="1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06543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spezielle Befehle und einen eigenen Adressraum,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noProof="0" smtClean="0"/>
              <a:t>Vollständiger Adressraum 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Größerer Befehlssatz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Teil des Arbeitsspeichers ist "virtuell" für die Peripherie reserviert. </a:t>
            </a:r>
          </a:p>
          <a:p>
            <a:pPr lvl="1"/>
            <a:r>
              <a:rPr lang="de-DE" noProof="0" dirty="0" smtClean="0"/>
              <a:t>(+) Einheitlicher Zugriff 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err="1" smtClean="0"/>
              <a:t>Buildprozess</a:t>
            </a:r>
            <a:r>
              <a:rPr lang="de-DE" altLang="de-DE" b="0" noProof="0" dirty="0"/>
              <a:t> </a:t>
            </a:r>
            <a:r>
              <a:rPr lang="de-DE" altLang="de-DE" b="0" noProof="0" dirty="0" smtClean="0"/>
              <a:t>mit </a:t>
            </a:r>
            <a:r>
              <a:rPr lang="de-DE" altLang="de-DE" b="0" noProof="0" dirty="0" err="1" smtClean="0"/>
              <a:t>Makefiles</a:t>
            </a: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Rechteck 4"/>
          <p:cNvSpPr/>
          <p:nvPr/>
        </p:nvSpPr>
        <p:spPr>
          <a:xfrm>
            <a:off x="3760040" y="4181426"/>
            <a:ext cx="4572000" cy="8938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all: main.exe</a:t>
            </a:r>
          </a:p>
          <a:p>
            <a:pPr algn="l"/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main.exe: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Cat.o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Dog.o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pt-BR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</a:t>
            </a:r>
            <a:r>
              <a:rPr lang="pt-BR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 -o main.exe main.o Cat.o Dog.o</a:t>
            </a: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3084458"/>
            <a:ext cx="3529087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200" smtClean="0">
                <a:solidFill>
                  <a:srgbClr val="7F0055"/>
                </a:solidFill>
                <a:latin typeface="Courier New" panose="02070309020205020404" pitchFamily="49" charset="0"/>
              </a:rPr>
              <a:t>#</a:t>
            </a: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include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&lt;</a:t>
            </a:r>
            <a:r>
              <a:rPr lang="en-US" sz="1200" err="1">
                <a:solidFill>
                  <a:srgbClr val="2A00FF"/>
                </a:solidFill>
                <a:latin typeface="Courier New" panose="02070309020205020404" pitchFamily="49" charset="0"/>
              </a:rPr>
              <a:t>fstream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n-US" sz="120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de-DE" sz="1200" err="1">
                <a:latin typeface="Courier New" panose="02070309020205020404" pitchFamily="49" charset="0"/>
                <a:cs typeface="Courier New" panose="02070309020205020404" pitchFamily="49" charset="0"/>
              </a:rPr>
              <a:t>logFile.open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logfile.txt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copy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constructor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assignment operator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~</a:t>
            </a:r>
            <a:r>
              <a:rPr lang="en-US" sz="1200" err="1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 logFile.close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ofstream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00C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logFile</a:t>
            </a:r>
            <a:r>
              <a:rPr lang="en-US" sz="1200">
                <a:solidFill>
                  <a:srgbClr val="00000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200" kern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3923928" y="4437112"/>
            <a:ext cx="4572446" cy="360040"/>
          </a:xfrm>
          <a:prstGeom prst="wedgeRoundRectCallout">
            <a:avLst>
              <a:gd name="adj1" fmla="val -74347"/>
              <a:gd name="adj2" fmla="val -113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Default </a:t>
            </a:r>
            <a:r>
              <a:rPr lang="de-DE" err="1" smtClean="0">
                <a:solidFill>
                  <a:schemeClr val="bg1"/>
                </a:solidFill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-Konstruktor kopiert </a:t>
            </a:r>
            <a:r>
              <a:rPr lang="de-DE" i="1" err="1" smtClean="0">
                <a:solidFill>
                  <a:schemeClr val="bg1"/>
                </a:solidFill>
              </a:rPr>
              <a:t>logFile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3923928" y="4941168"/>
            <a:ext cx="4572446" cy="720080"/>
          </a:xfrm>
          <a:prstGeom prst="wedgeRoundRectCallout">
            <a:avLst>
              <a:gd name="adj1" fmla="val -75710"/>
              <a:gd name="adj2" fmla="val -863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std::ostream </a:t>
            </a:r>
            <a:r>
              <a:rPr lang="de-DE">
                <a:solidFill>
                  <a:schemeClr val="bg1"/>
                </a:solidFill>
              </a:rPr>
              <a:t>hat </a:t>
            </a:r>
            <a:r>
              <a:rPr lang="de-DE" b="1">
                <a:solidFill>
                  <a:schemeClr val="bg1"/>
                </a:solidFill>
              </a:rPr>
              <a:t>keinen Kopierkonstruktor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8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573016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1:1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  <a:br>
              <a:rPr lang="de-DE" b="0" kern="0" smtClean="0"/>
            </a:b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br>
              <a:rPr lang="de-DE" b="0" kern="0" smtClean="0"/>
            </a:b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defRPr/>
            </a:pPr>
            <a:r>
              <a:rPr lang="de-DE" sz="2200" b="1" noProof="0" dirty="0" smtClean="0"/>
              <a:t>Vorlesung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</a:t>
            </a:r>
            <a:r>
              <a:rPr lang="de-DE" b="1" smtClean="0">
                <a:solidFill>
                  <a:schemeClr val="bg1"/>
                </a:solidFill>
              </a:rPr>
              <a:t>) einbinden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 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noProof="0" dirty="0" smtClean="0"/>
              <a:t>Beispiele: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noProof="0" dirty="0" smtClean="0"/>
              <a:t>Beispiele: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Deklaration 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dirty="0" smtClean="0"/>
              <a:t>Wenn möglich, vorzuziehen!</a:t>
            </a:r>
          </a:p>
          <a:p>
            <a:pPr marL="692150" lvl="1" indent="-342900"/>
            <a:r>
              <a:rPr lang="de-DE" noProof="0" dirty="0" smtClean="0"/>
              <a:t>Trennung erlaubt es aber, </a:t>
            </a:r>
            <a:r>
              <a:rPr lang="de-DE" b="1" noProof="0" dirty="0" smtClean="0"/>
              <a:t>zyklische Abhängigkeiten aufzubrechen</a:t>
            </a:r>
            <a:r>
              <a:rPr lang="de-DE" noProof="0" dirty="0" smtClean="0"/>
              <a:t>.</a:t>
            </a:r>
          </a:p>
          <a:p>
            <a:pPr marL="692150" lvl="1" indent="-342900"/>
            <a:r>
              <a:rPr lang="de-DE" noProof="0" dirty="0" smtClean="0"/>
              <a:t>z.B.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275856" y="6237312"/>
            <a:ext cx="586814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class-Definition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building.runSimulation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</a:t>
            </a:r>
            <a:r>
              <a:rPr lang="de-DE" noProof="0" smtClean="0"/>
              <a:t>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</a:t>
            </a:r>
            <a:r>
              <a:rPr lang="de-DE" b="1" noProof="0" smtClean="0"/>
              <a:t>für </a:t>
            </a:r>
            <a:r>
              <a:rPr lang="de-DE" b="1" noProof="0" smtClean="0"/>
              <a:t>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635000" lvl="1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Deklaration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</a:t>
            </a:r>
            <a:r>
              <a:rPr lang="de-DE" i="1">
                <a:solidFill>
                  <a:schemeClr val="bg1"/>
                </a:solidFill>
              </a:rPr>
              <a:t>int* </a:t>
            </a:r>
            <a:r>
              <a:rPr lang="de-DE">
                <a:solidFill>
                  <a:schemeClr val="bg1"/>
                </a:solidFill>
              </a:rPr>
              <a:t>(Zeiger auf </a:t>
            </a:r>
            <a:r>
              <a:rPr lang="de-DE" i="1" smtClean="0">
                <a:solidFill>
                  <a:schemeClr val="bg1"/>
                </a:solidFill>
              </a:rPr>
              <a:t>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</a:t>
            </a:r>
            <a:r>
              <a:rPr lang="de-DE" i="1">
                <a:solidFill>
                  <a:schemeClr val="bg1"/>
                </a:solidFill>
              </a:rPr>
              <a:t>int*</a:t>
            </a:r>
            <a:r>
              <a:rPr lang="de-DE">
                <a:solidFill>
                  <a:schemeClr val="bg1"/>
                </a:solidFill>
              </a:rPr>
              <a:t>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int*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kann…</a:t>
            </a:r>
          </a:p>
          <a:p>
            <a:pPr lvl="1"/>
            <a:r>
              <a:rPr lang="en-US" smtClean="0"/>
              <a:t>… möglicherweise aber über weitere Zeiger/Referenzen, die auf dieselbe Speicherzelle zeigen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3068960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800" b="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*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&amp;i;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3;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1" y="1484784"/>
            <a:ext cx="6912768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dirty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Attribut (-&gt; 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noProof="0" dirty="0" smtClean="0"/>
              <a:t>Compiler kann automatisch die Absichten des Programmierers statisch durchsetzen (es gibt einen guten Grund wieso etwas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kann viele Optimierungen durchführen 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Absicht des Programms wird für den Leser "expliziter".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noProof="0" dirty="0" smtClean="0"/>
              <a:t>Wird für Objekte und Methoden sinnvoll verallgemeinert</a:t>
            </a:r>
          </a:p>
          <a:p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2771"/>
              <a:gd name="adj2" fmla="val -2365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613694" y="5092164"/>
            <a:ext cx="2292350" cy="410206"/>
          </a:xfrm>
          <a:prstGeom prst="wedgeRoundRectCallout">
            <a:avLst>
              <a:gd name="adj1" fmla="val 65793"/>
              <a:gd name="adj2" fmla="val -2786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3694" y="5900380"/>
            <a:ext cx="2292350" cy="381876"/>
          </a:xfrm>
          <a:prstGeom prst="wedgeRoundRectCallout">
            <a:avLst>
              <a:gd name="adj1" fmla="val 68427"/>
              <a:gd name="adj2" fmla="val 170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C++11: </a:t>
            </a:r>
            <a:r>
              <a:rPr lang="de-DE" noProof="0" dirty="0" smtClean="0"/>
              <a:t>{} als </a:t>
            </a:r>
            <a:r>
              <a:rPr lang="de-DE" noProof="0" dirty="0" err="1" smtClean="0"/>
              <a:t>Syntactic</a:t>
            </a:r>
            <a:r>
              <a:rPr lang="de-DE" noProof="0" dirty="0" smtClean="0"/>
              <a:t> Sugar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initializer_list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vereinfachte Initialisierung von Vektoren etc.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und Anonyme 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16215</Words>
  <Application>Microsoft Office PowerPoint</Application>
  <PresentationFormat>Bildschirmpräsentation (4:3)</PresentationFormat>
  <Paragraphs>4880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Ganzzahlliterale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2453</cp:revision>
  <cp:lastPrinted>2018-04-11T06:17:22Z</cp:lastPrinted>
  <dcterms:created xsi:type="dcterms:W3CDTF">2008-08-19T13:25:11Z</dcterms:created>
  <dcterms:modified xsi:type="dcterms:W3CDTF">2018-08-23T06:35:59Z</dcterms:modified>
</cp:coreProperties>
</file>